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290" r:id="rId5"/>
    <p:sldId id="259" r:id="rId6"/>
    <p:sldId id="309" r:id="rId7"/>
    <p:sldId id="310" r:id="rId8"/>
    <p:sldId id="284" r:id="rId9"/>
    <p:sldId id="271" r:id="rId10"/>
    <p:sldId id="315" r:id="rId11"/>
    <p:sldId id="263" r:id="rId12"/>
    <p:sldId id="264" r:id="rId13"/>
    <p:sldId id="285" r:id="rId14"/>
    <p:sldId id="299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6</a:t>
            </a:r>
            <a:endParaRPr lang="ru-RU" sz="8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0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sz="10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дискурса</a:t>
            </a:r>
            <a:r>
              <a:rPr lang="ru-RU" sz="10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72518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/>
              <a:t>Жанровая принадлежность </a:t>
            </a:r>
            <a:endParaRPr lang="ru-RU" sz="80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Вопрос 3</a:t>
            </a:r>
          </a:p>
          <a:p>
            <a:pPr algn="ctr">
              <a:buNone/>
            </a:pPr>
            <a:r>
              <a:rPr lang="ru-RU" sz="7000" b="1" i="1" dirty="0" smtClean="0"/>
              <a:t>Семантико-прагматические категории </a:t>
            </a:r>
            <a:r>
              <a:rPr lang="ru-RU" sz="7000" b="1" i="1" dirty="0" err="1" smtClean="0"/>
              <a:t>дискурса</a:t>
            </a:r>
            <a:endParaRPr lang="ru-RU" sz="7000" b="1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686800" cy="5840435"/>
          </a:xfrm>
        </p:spPr>
        <p:txBody>
          <a:bodyPr>
            <a:noAutofit/>
          </a:bodyPr>
          <a:lstStyle/>
          <a:p>
            <a:pPr indent="342900" algn="just">
              <a:buNone/>
            </a:pPr>
            <a:endParaRPr lang="ru-RU" sz="6000" i="1" dirty="0" smtClean="0"/>
          </a:p>
          <a:p>
            <a:pPr indent="342900" algn="just">
              <a:buNone/>
            </a:pPr>
            <a:r>
              <a:rPr lang="ru-RU" sz="7000" i="1" dirty="0" smtClean="0"/>
              <a:t>Информативность </a:t>
            </a:r>
            <a:endParaRPr lang="en-US" sz="7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sz="6900" i="1" dirty="0" smtClean="0"/>
              <a:t>Модальность </a:t>
            </a:r>
            <a:endParaRPr lang="ru-RU" sz="69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000" u="sng" dirty="0" smtClean="0"/>
              <a:t>Диалогичность:</a:t>
            </a:r>
          </a:p>
          <a:p>
            <a:pPr algn="ctr">
              <a:buNone/>
            </a:pPr>
            <a:r>
              <a:rPr lang="ru-RU" sz="6000" dirty="0" smtClean="0"/>
              <a:t>Авторизация</a:t>
            </a:r>
          </a:p>
          <a:p>
            <a:pPr algn="ctr">
              <a:buNone/>
            </a:pPr>
            <a:r>
              <a:rPr lang="ru-RU" sz="6000" dirty="0" err="1" smtClean="0"/>
              <a:t>Адресатность</a:t>
            </a:r>
            <a:endParaRPr lang="ru-RU" sz="6000" dirty="0" smtClean="0"/>
          </a:p>
          <a:p>
            <a:pPr algn="ctr">
              <a:buNone/>
            </a:pPr>
            <a:r>
              <a:rPr lang="ru-RU" sz="6000" dirty="0" err="1" smtClean="0"/>
              <a:t>Интертекстуальность</a:t>
            </a:r>
            <a:r>
              <a:rPr lang="ru-RU" sz="6000" dirty="0" smtClean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b="1" dirty="0" smtClean="0"/>
              <a:t>ВЫВОДЫ:</a:t>
            </a:r>
          </a:p>
          <a:p>
            <a:pPr>
              <a:buNone/>
            </a:pPr>
            <a:r>
              <a:rPr lang="ru-RU" sz="4000" dirty="0" smtClean="0"/>
              <a:t>1) можно выделить и другие категории (</a:t>
            </a:r>
            <a:r>
              <a:rPr lang="ru-RU" sz="4000" dirty="0" err="1" smtClean="0"/>
              <a:t>темпоральность</a:t>
            </a:r>
            <a:r>
              <a:rPr lang="ru-RU" sz="4000" dirty="0" smtClean="0"/>
              <a:t>, </a:t>
            </a:r>
            <a:r>
              <a:rPr lang="ru-RU" sz="4000" dirty="0" err="1" smtClean="0"/>
              <a:t>локативность</a:t>
            </a:r>
            <a:r>
              <a:rPr lang="ru-RU" sz="4000" dirty="0" smtClean="0"/>
              <a:t>, интерпретируемость и др.)</a:t>
            </a:r>
          </a:p>
          <a:p>
            <a:pPr>
              <a:buNone/>
            </a:pPr>
            <a:r>
              <a:rPr lang="ru-RU" sz="4000" dirty="0" smtClean="0"/>
              <a:t>2) Каждая из категорий является рубрикой для более частных категорий (оценочная модальность – положительная и отрицательная).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000" b="1" dirty="0" smtClean="0"/>
              <a:t>План</a:t>
            </a:r>
          </a:p>
          <a:p>
            <a:pPr marL="514350" indent="-514350" algn="just">
              <a:buAutoNum type="arabicPeriod"/>
            </a:pPr>
            <a:r>
              <a:rPr lang="ru-RU" sz="4500" dirty="0" smtClean="0"/>
              <a:t>Формально-структурные категории </a:t>
            </a:r>
            <a:r>
              <a:rPr lang="ru-RU" sz="4500" dirty="0" err="1" smtClean="0"/>
              <a:t>дискурса</a:t>
            </a:r>
            <a:r>
              <a:rPr lang="ru-RU" sz="4500" dirty="0" smtClean="0"/>
              <a:t>. </a:t>
            </a:r>
            <a:r>
              <a:rPr lang="ru-RU" sz="4500" dirty="0" smtClean="0">
                <a:cs typeface="Arabic Typesetting" pitchFamily="66" charset="-78"/>
              </a:rPr>
              <a:t> </a:t>
            </a:r>
          </a:p>
          <a:p>
            <a:pPr marL="514350" indent="-514350" algn="just">
              <a:buAutoNum type="arabicPeriod"/>
            </a:pPr>
            <a:r>
              <a:rPr lang="ru-RU" sz="4500" dirty="0" smtClean="0"/>
              <a:t>Стилистические категории </a:t>
            </a:r>
            <a:r>
              <a:rPr lang="ru-RU" sz="4500" dirty="0" err="1" smtClean="0"/>
              <a:t>дискурса</a:t>
            </a:r>
            <a:r>
              <a:rPr lang="ru-RU" sz="4500" dirty="0" smtClean="0"/>
              <a:t>.</a:t>
            </a:r>
            <a:endParaRPr lang="ru-RU" sz="4500" dirty="0" smtClean="0">
              <a:cs typeface="Arabic Typesetting" pitchFamily="66" charset="-78"/>
            </a:endParaRPr>
          </a:p>
          <a:p>
            <a:pPr marL="514350" indent="-514350" algn="just">
              <a:buAutoNum type="arabicPeriod"/>
            </a:pPr>
            <a:r>
              <a:rPr lang="ru-RU" sz="4500" dirty="0" smtClean="0"/>
              <a:t>Семантико-прагматические категории </a:t>
            </a:r>
            <a:r>
              <a:rPr lang="ru-RU" sz="4500" dirty="0" err="1" smtClean="0"/>
              <a:t>дискурса</a:t>
            </a:r>
            <a:r>
              <a:rPr lang="ru-RU" sz="4500" dirty="0" smtClean="0"/>
              <a:t>. </a:t>
            </a:r>
            <a:endParaRPr lang="ru-RU" sz="4500" dirty="0" smtClean="0"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en-US" dirty="0" smtClean="0"/>
          </a:p>
          <a:p>
            <a:pPr algn="ctr">
              <a:buNone/>
            </a:pPr>
            <a:r>
              <a:rPr lang="ru-RU" sz="9600" dirty="0" smtClean="0"/>
              <a:t>Формально-структурные категории </a:t>
            </a:r>
            <a:r>
              <a:rPr lang="ru-RU" sz="9600" dirty="0" err="1" smtClean="0"/>
              <a:t>дискурса</a:t>
            </a:r>
            <a:endParaRPr lang="ru-RU" sz="9600" dirty="0" smtClean="0">
              <a:cs typeface="Arabic Typesetting" pitchFamily="66" charset="-78"/>
            </a:endParaRPr>
          </a:p>
          <a:p>
            <a:pPr algn="ctr">
              <a:buNone/>
            </a:pPr>
            <a:endParaRPr lang="en-US" sz="9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indent="457200" algn="just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ctr">
              <a:buNone/>
            </a:pPr>
            <a:r>
              <a:rPr lang="ru-RU" sz="9000" b="1" i="1" dirty="0" err="1" smtClean="0">
                <a:latin typeface="Times New Roman" pitchFamily="18" charset="0"/>
                <a:cs typeface="Times New Roman" pitchFamily="18" charset="0"/>
              </a:rPr>
              <a:t>Членимость</a:t>
            </a:r>
            <a:r>
              <a:rPr lang="ru-RU" sz="9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ctr">
              <a:buNone/>
            </a:pP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42900" algn="ctr">
              <a:buNone/>
            </a:pPr>
            <a:endParaRPr lang="ru-RU" sz="4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r>
              <a:rPr lang="ru-RU" sz="9000" b="1" i="1" dirty="0" err="1" smtClean="0">
                <a:latin typeface="Times New Roman" pitchFamily="18" charset="0"/>
                <a:cs typeface="Times New Roman" pitchFamily="18" charset="0"/>
              </a:rPr>
              <a:t>Когезия</a:t>
            </a:r>
            <a:endParaRPr lang="ru-RU" sz="9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AutoNum type="arabicPeriod"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endParaRPr lang="ru-RU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Ретроспекция</a:t>
            </a:r>
            <a:endParaRPr lang="ru-RU" sz="8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5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500" b="1" i="1" dirty="0" err="1" smtClean="0">
                <a:latin typeface="Times New Roman" pitchFamily="18" charset="0"/>
                <a:cs typeface="Times New Roman" pitchFamily="18" charset="0"/>
              </a:rPr>
              <a:t>Проспекция</a:t>
            </a:r>
            <a:r>
              <a:rPr lang="ru-RU" sz="6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500" b="1" i="1" dirty="0" smtClean="0"/>
              <a:t> </a:t>
            </a:r>
          </a:p>
          <a:p>
            <a:pPr algn="ctr">
              <a:buNone/>
            </a:pPr>
            <a:r>
              <a:rPr lang="ru-RU" sz="6000" b="1" i="1" dirty="0" smtClean="0"/>
              <a:t>Стилистические (жанрово-стилистические) категории  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en-US" sz="7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000" i="1" dirty="0" smtClean="0">
                <a:latin typeface="Times New Roman" pitchFamily="18" charset="0"/>
                <a:cs typeface="Times New Roman" pitchFamily="18" charset="0"/>
              </a:rPr>
              <a:t>Стилевая принадлежность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C40771-892D-419F-A0FA-91EDD6ABD397}"/>
</file>

<file path=customXml/itemProps2.xml><?xml version="1.0" encoding="utf-8"?>
<ds:datastoreItem xmlns:ds="http://schemas.openxmlformats.org/officeDocument/2006/customXml" ds:itemID="{739FE37B-E2A2-47D7-AB20-2C3B2B85D341}"/>
</file>

<file path=customXml/itemProps3.xml><?xml version="1.0" encoding="utf-8"?>
<ds:datastoreItem xmlns:ds="http://schemas.openxmlformats.org/officeDocument/2006/customXml" ds:itemID="{1D402F96-9989-4CC0-8D37-3E233E921932}"/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88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Вопрос 2</vt:lpstr>
      <vt:lpstr>Слайд 9</vt:lpstr>
      <vt:lpstr>Слайд 10</vt:lpstr>
      <vt:lpstr>Слайд 11</vt:lpstr>
      <vt:lpstr>Слайд 12</vt:lpstr>
      <vt:lpstr>Слайд 13</vt:lpstr>
      <vt:lpstr>Слайд 14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67</cp:revision>
  <dcterms:created xsi:type="dcterms:W3CDTF">2019-09-01T08:37:24Z</dcterms:created>
  <dcterms:modified xsi:type="dcterms:W3CDTF">2020-04-21T19:59:35Z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